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1" r:id="rId3"/>
    <p:sldId id="262" r:id="rId4"/>
    <p:sldId id="307" r:id="rId5"/>
    <p:sldId id="291" r:id="rId6"/>
    <p:sldId id="300" r:id="rId7"/>
    <p:sldId id="309" r:id="rId8"/>
    <p:sldId id="271" r:id="rId9"/>
    <p:sldId id="301" r:id="rId10"/>
    <p:sldId id="303" r:id="rId11"/>
    <p:sldId id="304" r:id="rId12"/>
    <p:sldId id="305" r:id="rId13"/>
    <p:sldId id="302" r:id="rId14"/>
    <p:sldId id="308" r:id="rId15"/>
    <p:sldId id="283" r:id="rId16"/>
    <p:sldId id="296" r:id="rId17"/>
    <p:sldId id="306" r:id="rId18"/>
    <p:sldId id="261" r:id="rId19"/>
    <p:sldId id="282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2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3B85-D286-4FE5-AA86-C09458847F89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395F-EA6F-4093-B873-A152388437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44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3B85-D286-4FE5-AA86-C09458847F89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395F-EA6F-4093-B873-A152388437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64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3B85-D286-4FE5-AA86-C09458847F89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395F-EA6F-4093-B873-A152388437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990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3B85-D286-4FE5-AA86-C09458847F89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395F-EA6F-4093-B873-A152388437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4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3B85-D286-4FE5-AA86-C09458847F89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395F-EA6F-4093-B873-A152388437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11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3B85-D286-4FE5-AA86-C09458847F89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395F-EA6F-4093-B873-A152388437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94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3B85-D286-4FE5-AA86-C09458847F89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395F-EA6F-4093-B873-A152388437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11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3B85-D286-4FE5-AA86-C09458847F89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395F-EA6F-4093-B873-A152388437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49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3B85-D286-4FE5-AA86-C09458847F89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395F-EA6F-4093-B873-A152388437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19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3B85-D286-4FE5-AA86-C09458847F89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395F-EA6F-4093-B873-A152388437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987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3B85-D286-4FE5-AA86-C09458847F89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395F-EA6F-4093-B873-A152388437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43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83B85-D286-4FE5-AA86-C09458847F89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3395F-EA6F-4093-B873-A152388437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00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Resultado de imagem para background">
            <a:extLst>
              <a:ext uri="{FF2B5EF4-FFF2-40B4-BE49-F238E27FC236}">
                <a16:creationId xmlns:a16="http://schemas.microsoft.com/office/drawing/2014/main" id="{C9C02C3C-237F-47A9-85F4-98C93EDDC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1" y="224895"/>
            <a:ext cx="2907279" cy="2217120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CCEA80AE-CAE8-4EC3-9F8C-45107E384FF5}"/>
              </a:ext>
            </a:extLst>
          </p:cNvPr>
          <p:cNvGrpSpPr/>
          <p:nvPr/>
        </p:nvGrpSpPr>
        <p:grpSpPr>
          <a:xfrm>
            <a:off x="-1" y="1302381"/>
            <a:ext cx="9298746" cy="2646878"/>
            <a:chOff x="-1" y="2258988"/>
            <a:chExt cx="9298746" cy="2646878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1202FA81-61E2-4A4B-BB61-39DACD6A1D08}"/>
                </a:ext>
              </a:extLst>
            </p:cNvPr>
            <p:cNvSpPr txBox="1"/>
            <p:nvPr/>
          </p:nvSpPr>
          <p:spPr>
            <a:xfrm>
              <a:off x="-1" y="3429000"/>
              <a:ext cx="6151097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3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W.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64BEE352-E8A2-4D18-B821-C3CE1FC320B8}"/>
                </a:ext>
              </a:extLst>
            </p:cNvPr>
            <p:cNvSpPr txBox="1"/>
            <p:nvPr/>
          </p:nvSpPr>
          <p:spPr>
            <a:xfrm>
              <a:off x="5461637" y="2258988"/>
              <a:ext cx="1057374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pt-BR" sz="13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E118E212-2421-4CBE-A7FB-13CF2FDE75CC}"/>
                </a:ext>
              </a:extLst>
            </p:cNvPr>
            <p:cNvSpPr txBox="1"/>
            <p:nvPr/>
          </p:nvSpPr>
          <p:spPr>
            <a:xfrm>
              <a:off x="7780759" y="3123863"/>
              <a:ext cx="15179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7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ER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08CC34E6-840C-4A11-889C-630CDF60D8BF}"/>
                </a:ext>
              </a:extLst>
            </p:cNvPr>
            <p:cNvSpPr txBox="1"/>
            <p:nvPr/>
          </p:nvSpPr>
          <p:spPr>
            <a:xfrm>
              <a:off x="6285183" y="3090445"/>
              <a:ext cx="10573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AF3AABD4-DCF6-4C73-8323-AF1C1450E9AE}"/>
                </a:ext>
              </a:extLst>
            </p:cNvPr>
            <p:cNvSpPr txBox="1"/>
            <p:nvPr/>
          </p:nvSpPr>
          <p:spPr>
            <a:xfrm>
              <a:off x="6851349" y="3028889"/>
              <a:ext cx="113488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pt-BR" sz="8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6965496-AA75-4343-BC05-EE7C18E41B59}"/>
              </a:ext>
            </a:extLst>
          </p:cNvPr>
          <p:cNvSpPr txBox="1"/>
          <p:nvPr/>
        </p:nvSpPr>
        <p:spPr>
          <a:xfrm>
            <a:off x="1461995" y="3571062"/>
            <a:ext cx="75578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FÉ </a:t>
            </a:r>
            <a:r>
              <a:rPr lang="pt-BR" sz="4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TRANSFORMADORA</a:t>
            </a:r>
          </a:p>
          <a:p>
            <a:pPr algn="r"/>
            <a:r>
              <a:rPr lang="pt-BR" sz="32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Permita-se ser impactado por Deus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3BC530F-8FB9-49DB-9352-2969D63CDB5B}"/>
              </a:ext>
            </a:extLst>
          </p:cNvPr>
          <p:cNvSpPr txBox="1"/>
          <p:nvPr/>
        </p:nvSpPr>
        <p:spPr>
          <a:xfrm>
            <a:off x="10109602" y="-175546"/>
            <a:ext cx="159802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600" dirty="0">
                <a:latin typeface="Algerian" panose="04020705040A02060702" pitchFamily="8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1690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974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5883779"/>
            <a:ext cx="12192000" cy="974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A953235-0244-40BC-8383-A37C92E1DCC8}"/>
              </a:ext>
            </a:extLst>
          </p:cNvPr>
          <p:cNvSpPr/>
          <p:nvPr/>
        </p:nvSpPr>
        <p:spPr>
          <a:xfrm>
            <a:off x="235526" y="1440814"/>
            <a:ext cx="11762509" cy="3887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dirty="0">
                <a:latin typeface="Arial Rounded MT Bold" panose="020F0704030504030204" pitchFamily="34" charset="0"/>
              </a:rPr>
              <a:t>E nós recebemos o Espírito de Deus, e não o espírito deste mundo, para que conheçamos </a:t>
            </a:r>
            <a:r>
              <a:rPr lang="pt-BR" sz="2800" i="1" dirty="0">
                <a:latin typeface="Arial Rounded MT Bold" panose="020F0704030504030204" pitchFamily="34" charset="0"/>
              </a:rPr>
              <a:t>as coisas maravilhosas que Deus nos tem dado gratuitamente.</a:t>
            </a:r>
            <a:r>
              <a:rPr lang="pt-BR" sz="2800" dirty="0">
                <a:latin typeface="Arial Rounded MT Bold" panose="020F0704030504030204" pitchFamily="34" charset="0"/>
              </a:rPr>
              <a:t> Quando lhes dizemos isso, não empregamos palavras vindas da sabedoria humana, mas palavras que nos foram ensinadas pelo Espírito, explicando verdades espirituais a pessoas espirituais.</a:t>
            </a:r>
          </a:p>
        </p:txBody>
      </p:sp>
    </p:spTree>
    <p:extLst>
      <p:ext uri="{BB962C8B-B14F-4D97-AF65-F5344CB8AC3E}">
        <p14:creationId xmlns:p14="http://schemas.microsoft.com/office/powerpoint/2010/main" val="174210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974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5883779"/>
            <a:ext cx="12192000" cy="974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A953235-0244-40BC-8383-A37C92E1DCC8}"/>
              </a:ext>
            </a:extLst>
          </p:cNvPr>
          <p:cNvSpPr/>
          <p:nvPr/>
        </p:nvSpPr>
        <p:spPr>
          <a:xfrm>
            <a:off x="235526" y="831194"/>
            <a:ext cx="117625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err="1">
                <a:latin typeface="Arial Rounded MT Bold" panose="020F0704030504030204" pitchFamily="34" charset="0"/>
              </a:rPr>
              <a:t>Rm</a:t>
            </a:r>
            <a:r>
              <a:rPr lang="pt-BR" sz="2800" dirty="0">
                <a:latin typeface="Arial Rounded MT Bold" panose="020F0704030504030204" pitchFamily="34" charset="0"/>
              </a:rPr>
              <a:t> 11.3436</a:t>
            </a:r>
          </a:p>
          <a:p>
            <a:pPr algn="ctr">
              <a:lnSpc>
                <a:spcPct val="150000"/>
              </a:lnSpc>
            </a:pPr>
            <a:r>
              <a:rPr lang="pt-BR" sz="2800" dirty="0">
                <a:latin typeface="Arial Rounded MT Bold" panose="020F0704030504030204" pitchFamily="34" charset="0"/>
              </a:rPr>
              <a:t>Como são grande as riquezas, a sabedoria e o conhecimento de Deus! </a:t>
            </a:r>
            <a:r>
              <a:rPr lang="pt-BR" sz="2800" i="1" dirty="0">
                <a:latin typeface="Arial Rounded MT Bold" panose="020F0704030504030204" pitchFamily="34" charset="0"/>
              </a:rPr>
              <a:t>É impossível entendermos suas decisões e seus caminhos! </a:t>
            </a:r>
            <a:r>
              <a:rPr lang="pt-BR" sz="2800" dirty="0">
                <a:latin typeface="Arial Rounded MT Bold" panose="020F0704030504030204" pitchFamily="34" charset="0"/>
              </a:rPr>
              <a:t>Pois quem conhece os pensamentos do Senhor? Quem sabe o suficiente para aconselhá-lo? Quem lhe deu primeiro alguma coisa, para que ele precise depois retribuir? Pois todas as coisas vêm dele, existem por meio dele e são para ele. A ele seja toda a glória para sempre! Amém."</a:t>
            </a:r>
            <a:endParaRPr lang="pt-BR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874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974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5883779"/>
            <a:ext cx="12192000" cy="974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A953235-0244-40BC-8383-A37C92E1DCC8}"/>
              </a:ext>
            </a:extLst>
          </p:cNvPr>
          <p:cNvSpPr/>
          <p:nvPr/>
        </p:nvSpPr>
        <p:spPr>
          <a:xfrm>
            <a:off x="235526" y="997464"/>
            <a:ext cx="1176250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 Rounded MT Bold" panose="020F0704030504030204" pitchFamily="34" charset="0"/>
              </a:rPr>
              <a:t>1Co 1.26-29</a:t>
            </a:r>
          </a:p>
          <a:p>
            <a:pPr algn="ctr"/>
            <a:endParaRPr lang="pt-BR" sz="2800" dirty="0">
              <a:latin typeface="Arial Rounded MT Bold" panose="020F0704030504030204" pitchFamily="34" charset="0"/>
            </a:endParaRPr>
          </a:p>
          <a:p>
            <a:pPr algn="ctr"/>
            <a:r>
              <a:rPr lang="pt-BR" sz="2800" dirty="0">
                <a:latin typeface="Arial Rounded MT Bold" panose="020F0704030504030204" pitchFamily="34" charset="0"/>
              </a:rPr>
              <a:t>Lembrem-se, irmãos, de que poucos de vocês eram sábios aos olhos do mundo ou poderosos ou ricos quando foram chamados. Pelo contrário, </a:t>
            </a:r>
            <a:r>
              <a:rPr lang="pt-BR" sz="2800" i="1" dirty="0">
                <a:latin typeface="Arial Rounded MT Bold" panose="020F0704030504030204" pitchFamily="34" charset="0"/>
              </a:rPr>
              <a:t>Deus escolheu </a:t>
            </a:r>
            <a:r>
              <a:rPr lang="pt-BR" sz="2800" dirty="0">
                <a:latin typeface="Arial Rounded MT Bold" panose="020F0704030504030204" pitchFamily="34" charset="0"/>
              </a:rPr>
              <a:t>as coisas que o mundo considera loucura para envergonhar os sábios, assim como </a:t>
            </a:r>
            <a:r>
              <a:rPr lang="pt-BR" sz="2800" i="1" dirty="0">
                <a:latin typeface="Arial Rounded MT Bold" panose="020F0704030504030204" pitchFamily="34" charset="0"/>
              </a:rPr>
              <a:t>escolheu</a:t>
            </a:r>
            <a:r>
              <a:rPr lang="pt-BR" sz="2800" dirty="0">
                <a:latin typeface="Arial Rounded MT Bold" panose="020F0704030504030204" pitchFamily="34" charset="0"/>
              </a:rPr>
              <a:t> as coisas fracas para envergonhar os poderosos. </a:t>
            </a:r>
            <a:r>
              <a:rPr lang="pt-BR" sz="2800" i="1" dirty="0">
                <a:latin typeface="Arial Rounded MT Bold" panose="020F0704030504030204" pitchFamily="34" charset="0"/>
              </a:rPr>
              <a:t>Deus escolheu </a:t>
            </a:r>
            <a:r>
              <a:rPr lang="pt-BR" sz="2800" dirty="0">
                <a:latin typeface="Arial Rounded MT Bold" panose="020F0704030504030204" pitchFamily="34" charset="0"/>
              </a:rPr>
              <a:t>coisas desprezadas pelo mundo, tidas como insignificantes, e as usou para reduzir a nada aquilo que o mundo considera importante. Portanto, ninguém jamais se orgulhe na presença de Deus.</a:t>
            </a:r>
          </a:p>
        </p:txBody>
      </p:sp>
    </p:spTree>
    <p:extLst>
      <p:ext uri="{BB962C8B-B14F-4D97-AF65-F5344CB8AC3E}">
        <p14:creationId xmlns:p14="http://schemas.microsoft.com/office/powerpoint/2010/main" val="3579025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974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5883779"/>
            <a:ext cx="12192000" cy="974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A953235-0244-40BC-8383-A37C92E1DCC8}"/>
              </a:ext>
            </a:extLst>
          </p:cNvPr>
          <p:cNvSpPr/>
          <p:nvPr/>
        </p:nvSpPr>
        <p:spPr>
          <a:xfrm>
            <a:off x="235526" y="997464"/>
            <a:ext cx="117625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err="1">
                <a:latin typeface="Arial Rounded MT Bold" panose="020F0704030504030204" pitchFamily="34" charset="0"/>
              </a:rPr>
              <a:t>Dt</a:t>
            </a:r>
            <a:r>
              <a:rPr lang="pt-BR" sz="3600" dirty="0">
                <a:latin typeface="Arial Rounded MT Bold" panose="020F0704030504030204" pitchFamily="34" charset="0"/>
              </a:rPr>
              <a:t> 29.29</a:t>
            </a:r>
          </a:p>
          <a:p>
            <a:pPr algn="ctr"/>
            <a:endParaRPr lang="pt-BR" sz="3600" dirty="0">
              <a:latin typeface="Arial Rounded MT Bold" panose="020F0704030504030204" pitchFamily="34" charset="0"/>
            </a:endParaRPr>
          </a:p>
          <a:p>
            <a:pPr algn="ctr"/>
            <a:r>
              <a:rPr lang="pt-BR" sz="3600" dirty="0">
                <a:latin typeface="Arial Rounded MT Bold" panose="020F0704030504030204" pitchFamily="34" charset="0"/>
              </a:rPr>
              <a:t>O SENHOR , nosso Deus, tem segredos que ninguém conhece. Não seremos responsabilizados por eles, mas nós e nossos filhos somos responsáveis para sempre por tudo que ele nos revelou, para que obedeçamos a todos os termos desta lei.</a:t>
            </a:r>
          </a:p>
        </p:txBody>
      </p:sp>
    </p:spTree>
    <p:extLst>
      <p:ext uri="{BB962C8B-B14F-4D97-AF65-F5344CB8AC3E}">
        <p14:creationId xmlns:p14="http://schemas.microsoft.com/office/powerpoint/2010/main" val="4037218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974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5883779"/>
            <a:ext cx="12192000" cy="974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A953235-0244-40BC-8383-A37C92E1DCC8}"/>
              </a:ext>
            </a:extLst>
          </p:cNvPr>
          <p:cNvSpPr/>
          <p:nvPr/>
        </p:nvSpPr>
        <p:spPr>
          <a:xfrm>
            <a:off x="1046018" y="2249510"/>
            <a:ext cx="10099964" cy="2358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4000" dirty="0">
                <a:latin typeface="Arial Rounded MT Bold" panose="020F0704030504030204" pitchFamily="34" charset="0"/>
              </a:rPr>
              <a:t>Um bebê ignora o mundo, no entanto desfruta do amor dos pais!</a:t>
            </a:r>
          </a:p>
        </p:txBody>
      </p:sp>
    </p:spTree>
    <p:extLst>
      <p:ext uri="{BB962C8B-B14F-4D97-AF65-F5344CB8AC3E}">
        <p14:creationId xmlns:p14="http://schemas.microsoft.com/office/powerpoint/2010/main" val="2455766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medicamentos png">
            <a:extLst>
              <a:ext uri="{FF2B5EF4-FFF2-40B4-BE49-F238E27FC236}">
                <a16:creationId xmlns:a16="http://schemas.microsoft.com/office/drawing/2014/main" id="{B7C15D04-A783-49DC-AA80-6DDCD2241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21" y="235483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571" y="240319"/>
            <a:ext cx="12190412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pt-BR" sz="4000" b="1" dirty="0">
                <a:solidFill>
                  <a:schemeClr val="bg1">
                    <a:lumMod val="95000"/>
                  </a:schemeClr>
                </a:solidFill>
                <a:latin typeface="AdLib WGL4 BT" panose="04040805040B02020603" pitchFamily="82" charset="0"/>
              </a:rPr>
              <a:t>2. A fé inferior do mundo</a:t>
            </a:r>
          </a:p>
        </p:txBody>
      </p:sp>
      <p:sp>
        <p:nvSpPr>
          <p:cNvPr id="8" name="Retângulo 7"/>
          <p:cNvSpPr/>
          <p:nvPr/>
        </p:nvSpPr>
        <p:spPr>
          <a:xfrm>
            <a:off x="454675" y="1421037"/>
            <a:ext cx="52256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dirty="0">
                <a:latin typeface="Arial Rounded MT Bold" panose="020F0704030504030204" pitchFamily="34" charset="0"/>
              </a:rPr>
              <a:t>A fé baseada na razão!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Arial Rounded MT Bold" panose="020F0704030504030204" pitchFamily="34" charset="0"/>
              </a:rPr>
              <a:t>Uso de medicamentos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4191547-6262-4303-9305-4C97CBC1B287}"/>
              </a:ext>
            </a:extLst>
          </p:cNvPr>
          <p:cNvSpPr txBox="1"/>
          <p:nvPr/>
        </p:nvSpPr>
        <p:spPr>
          <a:xfrm>
            <a:off x="7200" y="6302326"/>
            <a:ext cx="12177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Fé transformadora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D79E90A-8864-46BD-A089-F043F7ECC568}"/>
              </a:ext>
            </a:extLst>
          </p:cNvPr>
          <p:cNvSpPr/>
          <p:nvPr/>
        </p:nvSpPr>
        <p:spPr>
          <a:xfrm>
            <a:off x="4971255" y="3962200"/>
            <a:ext cx="6791253" cy="1474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3200" dirty="0">
                <a:latin typeface="Arial Rounded MT Bold" panose="020F0704030504030204" pitchFamily="34" charset="0"/>
              </a:rPr>
              <a:t>A fé baseada nas regras sociais.</a:t>
            </a:r>
          </a:p>
          <a:p>
            <a:pPr marL="457200" indent="-4572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Arial Rounded MT Bold" panose="020F0704030504030204" pitchFamily="34" charset="0"/>
              </a:rPr>
              <a:t>Sinais de trânsito</a:t>
            </a:r>
          </a:p>
        </p:txBody>
      </p:sp>
      <p:pic>
        <p:nvPicPr>
          <p:cNvPr id="3076" name="Picture 4" descr="Resultado de imagem para semÃ¡foro png">
            <a:extLst>
              <a:ext uri="{FF2B5EF4-FFF2-40B4-BE49-F238E27FC236}">
                <a16:creationId xmlns:a16="http://schemas.microsoft.com/office/drawing/2014/main" id="{A0DE1312-86AD-46D8-B3DD-73B318B8F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422" y="1066792"/>
            <a:ext cx="2595086" cy="305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957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9E58988D-B5C1-4C7E-AF17-EC39BA4AFE35}"/>
              </a:ext>
            </a:extLst>
          </p:cNvPr>
          <p:cNvGrpSpPr/>
          <p:nvPr/>
        </p:nvGrpSpPr>
        <p:grpSpPr>
          <a:xfrm>
            <a:off x="0" y="-2"/>
            <a:ext cx="12233569" cy="6858002"/>
            <a:chOff x="0" y="-2"/>
            <a:chExt cx="12233569" cy="6858002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97294FB3-6596-4735-8945-B416644422B3}"/>
                </a:ext>
              </a:extLst>
            </p:cNvPr>
            <p:cNvSpPr/>
            <p:nvPr/>
          </p:nvSpPr>
          <p:spPr>
            <a:xfrm>
              <a:off x="10709569" y="-2"/>
              <a:ext cx="152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699752F7-D08E-4B76-9454-F370BF723C2F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124" name="Picture 4" descr="Resultado de imagem para o mundo">
              <a:extLst>
                <a:ext uri="{FF2B5EF4-FFF2-40B4-BE49-F238E27FC236}">
                  <a16:creationId xmlns:a16="http://schemas.microsoft.com/office/drawing/2014/main" id="{11B2C749-67C1-4816-A5B2-AE42D53305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431" y="-1"/>
              <a:ext cx="9240982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/>
          </p:nvSpPr>
          <p:spPr>
            <a:xfrm>
              <a:off x="1571" y="240319"/>
              <a:ext cx="12190412" cy="7078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lvl="1"/>
              <a:r>
                <a:rPr lang="pt-BR" sz="4000" b="1" dirty="0">
                  <a:solidFill>
                    <a:schemeClr val="bg1">
                      <a:lumMod val="95000"/>
                    </a:schemeClr>
                  </a:solidFill>
                  <a:latin typeface="AdLib WGL4 BT" panose="04040805040B02020603" pitchFamily="82" charset="0"/>
                </a:rPr>
                <a:t>3. Razão e fé bíblica</a:t>
              </a:r>
            </a:p>
          </p:txBody>
        </p:sp>
        <p:sp>
          <p:nvSpPr>
            <p:cNvPr id="8" name="Retângulo 7"/>
            <p:cNvSpPr/>
            <p:nvPr/>
          </p:nvSpPr>
          <p:spPr>
            <a:xfrm>
              <a:off x="371541" y="1711520"/>
              <a:ext cx="1154336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3200" dirty="0">
                  <a:latin typeface="Arial Rounded MT Bold" panose="020F0704030504030204" pitchFamily="34" charset="0"/>
                </a:rPr>
                <a:t>Pela fé entendemos: o mundo não foi feito do que se vê!</a:t>
              </a: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04191547-6262-4303-9305-4C97CBC1B287}"/>
                </a:ext>
              </a:extLst>
            </p:cNvPr>
            <p:cNvSpPr txBox="1"/>
            <p:nvPr/>
          </p:nvSpPr>
          <p:spPr>
            <a:xfrm>
              <a:off x="7200" y="6302326"/>
              <a:ext cx="121776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Fé transformadora</a:t>
              </a: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3350EB6-3E9B-4F7F-A223-C35899332917}"/>
                </a:ext>
              </a:extLst>
            </p:cNvPr>
            <p:cNvSpPr/>
            <p:nvPr/>
          </p:nvSpPr>
          <p:spPr>
            <a:xfrm>
              <a:off x="2662905" y="3175926"/>
              <a:ext cx="686619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3200" dirty="0">
                  <a:latin typeface="Arial Rounded MT Bold" panose="020F0704030504030204" pitchFamily="34" charset="0"/>
                </a:rPr>
                <a:t>O que se vê: objeto da razão!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7A7C70D-4DBB-464C-B62D-F992EB330377}"/>
                </a:ext>
              </a:extLst>
            </p:cNvPr>
            <p:cNvSpPr/>
            <p:nvPr/>
          </p:nvSpPr>
          <p:spPr>
            <a:xfrm>
              <a:off x="2031107" y="4587459"/>
              <a:ext cx="812978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3200" dirty="0">
                  <a:latin typeface="Arial Rounded MT Bold" panose="020F0704030504030204" pitchFamily="34" charset="0"/>
                </a:rPr>
                <a:t>O mundo: coisas visíveis e invisíveis!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9541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571" y="240319"/>
            <a:ext cx="12190412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pt-BR" sz="4000" b="1" dirty="0">
                <a:solidFill>
                  <a:schemeClr val="bg1">
                    <a:lumMod val="95000"/>
                  </a:schemeClr>
                </a:solidFill>
                <a:latin typeface="AdLib WGL4 BT" panose="04040805040B02020603" pitchFamily="82" charset="0"/>
              </a:rPr>
              <a:t>4. Fé: olhos para a realidade</a:t>
            </a:r>
          </a:p>
        </p:txBody>
      </p:sp>
      <p:sp>
        <p:nvSpPr>
          <p:cNvPr id="8" name="Retângulo 7"/>
          <p:cNvSpPr/>
          <p:nvPr/>
        </p:nvSpPr>
        <p:spPr>
          <a:xfrm>
            <a:off x="343834" y="1448745"/>
            <a:ext cx="11543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>
                <a:latin typeface="Arial Rounded MT Bold" panose="020F0704030504030204" pitchFamily="34" charset="0"/>
              </a:rPr>
              <a:t>Fé bíblica não é projeção de nossa imaginação!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4191547-6262-4303-9305-4C97CBC1B287}"/>
              </a:ext>
            </a:extLst>
          </p:cNvPr>
          <p:cNvSpPr txBox="1"/>
          <p:nvPr/>
        </p:nvSpPr>
        <p:spPr>
          <a:xfrm>
            <a:off x="7200" y="6302326"/>
            <a:ext cx="12177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Fé transformadora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3350EB6-3E9B-4F7F-A223-C35899332917}"/>
              </a:ext>
            </a:extLst>
          </p:cNvPr>
          <p:cNvSpPr/>
          <p:nvPr/>
        </p:nvSpPr>
        <p:spPr>
          <a:xfrm>
            <a:off x="324319" y="2905103"/>
            <a:ext cx="11543362" cy="736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>
                <a:latin typeface="Arial Rounded MT Bold" panose="020F0704030504030204" pitchFamily="34" charset="0"/>
              </a:rPr>
              <a:t>Fé bíblica não é reinvindicação de nossos desejos!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08DA662-52E0-4AD8-89B9-BF3EE672F395}"/>
              </a:ext>
            </a:extLst>
          </p:cNvPr>
          <p:cNvSpPr/>
          <p:nvPr/>
        </p:nvSpPr>
        <p:spPr>
          <a:xfrm>
            <a:off x="2053305" y="4292328"/>
            <a:ext cx="8085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>
                <a:latin typeface="Arial Rounded MT Bold" panose="020F0704030504030204" pitchFamily="34" charset="0"/>
              </a:rPr>
              <a:t>Fé bíblica: a revelação de Deus é real!</a:t>
            </a:r>
          </a:p>
        </p:txBody>
      </p:sp>
    </p:spTree>
    <p:extLst>
      <p:ext uri="{BB962C8B-B14F-4D97-AF65-F5344CB8AC3E}">
        <p14:creationId xmlns:p14="http://schemas.microsoft.com/office/powerpoint/2010/main" val="1086023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70" y="287532"/>
            <a:ext cx="12190430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pt-BR" sz="6000" dirty="0">
                <a:latin typeface="AdLib WGL4 BT" panose="04040805040B02020603" pitchFamily="82" charset="0"/>
              </a:rPr>
              <a:t>Conclusão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86EAAA7-750A-4A5F-BFB2-BFC5B86DB56B}"/>
              </a:ext>
            </a:extLst>
          </p:cNvPr>
          <p:cNvSpPr txBox="1"/>
          <p:nvPr/>
        </p:nvSpPr>
        <p:spPr>
          <a:xfrm>
            <a:off x="7200" y="6302326"/>
            <a:ext cx="12177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Fé transformadora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45AC877-79D6-4B61-A4FB-8015625E86D2}"/>
              </a:ext>
            </a:extLst>
          </p:cNvPr>
          <p:cNvSpPr/>
          <p:nvPr/>
        </p:nvSpPr>
        <p:spPr>
          <a:xfrm>
            <a:off x="410312" y="1977260"/>
            <a:ext cx="11324491" cy="3802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i="1" spc="300" dirty="0">
                <a:latin typeface="Tahoma" panose="020B0604030504040204" pitchFamily="34" charset="0"/>
              </a:rPr>
              <a:t>“A fé não é uma jornada para os pés, mas, sim, para o coração; não é um ato da razão, mas, sim, da vontade. Segui-la não é algo acabado; começa quando nos convertemos e continuará enquanto as eras perdurarem.”</a:t>
            </a:r>
          </a:p>
          <a:p>
            <a:pPr algn="r">
              <a:lnSpc>
                <a:spcPct val="150000"/>
              </a:lnSpc>
            </a:pPr>
            <a:r>
              <a:rPr lang="pt-BR" sz="2400" b="1" i="1" spc="300" dirty="0">
                <a:latin typeface="Tahoma" panose="020B0604030504040204" pitchFamily="34" charset="0"/>
              </a:rPr>
              <a:t>(p. 140)</a:t>
            </a:r>
          </a:p>
        </p:txBody>
      </p:sp>
    </p:spTree>
    <p:extLst>
      <p:ext uri="{BB962C8B-B14F-4D97-AF65-F5344CB8AC3E}">
        <p14:creationId xmlns:p14="http://schemas.microsoft.com/office/powerpoint/2010/main" val="1566558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2B8978C6-E453-4AC9-8714-481704721F8E}"/>
              </a:ext>
            </a:extLst>
          </p:cNvPr>
          <p:cNvGrpSpPr/>
          <p:nvPr/>
        </p:nvGrpSpPr>
        <p:grpSpPr>
          <a:xfrm>
            <a:off x="-7200" y="-12954"/>
            <a:ext cx="12192000" cy="6857999"/>
            <a:chOff x="-7200" y="-12954"/>
            <a:chExt cx="12192000" cy="6857999"/>
          </a:xfrm>
        </p:grpSpPr>
        <p:pic>
          <p:nvPicPr>
            <p:cNvPr id="15" name="Picture 2" descr="Resultado de imagem para background">
              <a:extLst>
                <a:ext uri="{FF2B5EF4-FFF2-40B4-BE49-F238E27FC236}">
                  <a16:creationId xmlns:a16="http://schemas.microsoft.com/office/drawing/2014/main" id="{C9C02C3C-237F-47A9-85F4-98C93EDDC1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00" y="-12954"/>
              <a:ext cx="12192000" cy="685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561" y="224895"/>
              <a:ext cx="4064122" cy="3099340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1202FA81-61E2-4A4B-BB61-39DACD6A1D08}"/>
                </a:ext>
              </a:extLst>
            </p:cNvPr>
            <p:cNvSpPr txBox="1"/>
            <p:nvPr/>
          </p:nvSpPr>
          <p:spPr>
            <a:xfrm>
              <a:off x="-1" y="3429000"/>
              <a:ext cx="6151097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3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W.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64BEE352-E8A2-4D18-B821-C3CE1FC320B8}"/>
                </a:ext>
              </a:extLst>
            </p:cNvPr>
            <p:cNvSpPr txBox="1"/>
            <p:nvPr/>
          </p:nvSpPr>
          <p:spPr>
            <a:xfrm>
              <a:off x="5461637" y="2258988"/>
              <a:ext cx="1057374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pt-BR" sz="13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E118E212-2421-4CBE-A7FB-13CF2FDE75CC}"/>
                </a:ext>
              </a:extLst>
            </p:cNvPr>
            <p:cNvSpPr txBox="1"/>
            <p:nvPr/>
          </p:nvSpPr>
          <p:spPr>
            <a:xfrm>
              <a:off x="7780759" y="3123863"/>
              <a:ext cx="15179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7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ER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08CC34E6-840C-4A11-889C-630CDF60D8BF}"/>
                </a:ext>
              </a:extLst>
            </p:cNvPr>
            <p:cNvSpPr txBox="1"/>
            <p:nvPr/>
          </p:nvSpPr>
          <p:spPr>
            <a:xfrm>
              <a:off x="6285183" y="3090445"/>
              <a:ext cx="10573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AF3AABD4-DCF6-4C73-8323-AF1C1450E9AE}"/>
                </a:ext>
              </a:extLst>
            </p:cNvPr>
            <p:cNvSpPr txBox="1"/>
            <p:nvPr/>
          </p:nvSpPr>
          <p:spPr>
            <a:xfrm>
              <a:off x="6851349" y="3028889"/>
              <a:ext cx="113488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pt-BR" sz="8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A6965496-AA75-4343-BC05-EE7C18E41B59}"/>
                </a:ext>
              </a:extLst>
            </p:cNvPr>
            <p:cNvSpPr txBox="1"/>
            <p:nvPr/>
          </p:nvSpPr>
          <p:spPr>
            <a:xfrm>
              <a:off x="3997312" y="4244375"/>
              <a:ext cx="53014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spc="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FÉ Transformadora</a:t>
              </a:r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7299D49-6BC8-41E3-9828-9634D621F2EE}"/>
              </a:ext>
            </a:extLst>
          </p:cNvPr>
          <p:cNvSpPr txBox="1"/>
          <p:nvPr/>
        </p:nvSpPr>
        <p:spPr>
          <a:xfrm>
            <a:off x="7780759" y="6192982"/>
            <a:ext cx="3976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/>
              <a:t>Pedro Jorge	16/05/2018</a:t>
            </a:r>
          </a:p>
        </p:txBody>
      </p:sp>
    </p:spTree>
    <p:extLst>
      <p:ext uri="{BB962C8B-B14F-4D97-AF65-F5344CB8AC3E}">
        <p14:creationId xmlns:p14="http://schemas.microsoft.com/office/powerpoint/2010/main" val="257807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Resultado de imagem para background">
            <a:extLst>
              <a:ext uri="{FF2B5EF4-FFF2-40B4-BE49-F238E27FC236}">
                <a16:creationId xmlns:a16="http://schemas.microsoft.com/office/drawing/2014/main" id="{C9C02C3C-237F-47A9-85F4-98C93EDDC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8467680-3B99-4836-B4EE-18D63B5BEA92}"/>
              </a:ext>
            </a:extLst>
          </p:cNvPr>
          <p:cNvSpPr txBox="1"/>
          <p:nvPr/>
        </p:nvSpPr>
        <p:spPr>
          <a:xfrm>
            <a:off x="833703" y="3116839"/>
            <a:ext cx="105641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6600" b="1" spc="600" dirty="0"/>
              <a:t>A fé é uma jornada do coração!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D4910EA-7221-421A-9024-4A9E20E93FFE}"/>
              </a:ext>
            </a:extLst>
          </p:cNvPr>
          <p:cNvSpPr txBox="1"/>
          <p:nvPr/>
        </p:nvSpPr>
        <p:spPr>
          <a:xfrm>
            <a:off x="7200" y="6302326"/>
            <a:ext cx="12177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Fé transformadora											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8B36B1E-97E8-4C2F-963E-661FB50A0E01}"/>
              </a:ext>
            </a:extLst>
          </p:cNvPr>
          <p:cNvSpPr txBox="1"/>
          <p:nvPr/>
        </p:nvSpPr>
        <p:spPr>
          <a:xfrm>
            <a:off x="10109602" y="129258"/>
            <a:ext cx="159802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600" dirty="0">
                <a:latin typeface="Algerian" panose="04020705040A02060702" pitchFamily="82" charset="0"/>
              </a:rPr>
              <a:t>8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2D48922-1F37-4410-879E-E78AEB628001}"/>
              </a:ext>
            </a:extLst>
          </p:cNvPr>
          <p:cNvSpPr txBox="1"/>
          <p:nvPr/>
        </p:nvSpPr>
        <p:spPr>
          <a:xfrm>
            <a:off x="8742218" y="5471329"/>
            <a:ext cx="265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/>
              <a:t>Pedro Jorge, Pr.	16/05/2018</a:t>
            </a:r>
          </a:p>
        </p:txBody>
      </p:sp>
    </p:spTree>
    <p:extLst>
      <p:ext uri="{BB962C8B-B14F-4D97-AF65-F5344CB8AC3E}">
        <p14:creationId xmlns:p14="http://schemas.microsoft.com/office/powerpoint/2010/main" val="486983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974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5883779"/>
            <a:ext cx="12192000" cy="974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78564" y="279874"/>
            <a:ext cx="3110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</a:rPr>
              <a:t>Introdução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CF88797-AE6A-4536-8236-0A17FAA3B42C}"/>
              </a:ext>
            </a:extLst>
          </p:cNvPr>
          <p:cNvSpPr/>
          <p:nvPr/>
        </p:nvSpPr>
        <p:spPr>
          <a:xfrm>
            <a:off x="420297" y="1033034"/>
            <a:ext cx="6337872" cy="418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u="sng" dirty="0">
                <a:latin typeface="Bauhaus 93" panose="04030905020B02020C02" pitchFamily="82" charset="0"/>
              </a:rPr>
              <a:t>Recapitulando</a:t>
            </a:r>
          </a:p>
          <a:p>
            <a:endParaRPr lang="pt-BR" sz="3200" dirty="0">
              <a:latin typeface="Arial Rounded MT Bold" panose="020F0704030504030204" pitchFamily="34" charset="0"/>
            </a:endParaRPr>
          </a:p>
          <a:p>
            <a:r>
              <a:rPr lang="pt-BR" sz="3200" dirty="0">
                <a:latin typeface="Arial Rounded MT Bold" panose="020F0704030504030204" pitchFamily="34" charset="0"/>
              </a:rPr>
              <a:t>Fiel na verdade e no amor!</a:t>
            </a:r>
          </a:p>
          <a:p>
            <a:endParaRPr lang="pt-BR" sz="3200" dirty="0">
              <a:latin typeface="Arial Rounded MT Bold" panose="020F0704030504030204" pitchFamily="34" charset="0"/>
            </a:endParaRPr>
          </a:p>
          <a:p>
            <a:pPr marL="720725">
              <a:lnSpc>
                <a:spcPct val="150000"/>
              </a:lnSpc>
            </a:pPr>
            <a:r>
              <a:rPr lang="pt-BR" sz="3200" dirty="0">
                <a:latin typeface="Arial Rounded MT Bold" panose="020F0704030504030204" pitchFamily="34" charset="0"/>
              </a:rPr>
              <a:t>Só verdade: legalismo</a:t>
            </a:r>
          </a:p>
          <a:p>
            <a:pPr marL="720725">
              <a:lnSpc>
                <a:spcPct val="150000"/>
              </a:lnSpc>
            </a:pPr>
            <a:endParaRPr lang="pt-BR" sz="3200" dirty="0">
              <a:latin typeface="Arial Rounded MT Bold" panose="020F0704030504030204" pitchFamily="34" charset="0"/>
            </a:endParaRPr>
          </a:p>
          <a:p>
            <a:pPr marL="720725">
              <a:lnSpc>
                <a:spcPct val="150000"/>
              </a:lnSpc>
            </a:pPr>
            <a:r>
              <a:rPr lang="pt-BR" sz="3200" dirty="0">
                <a:latin typeface="Arial Rounded MT Bold" panose="020F0704030504030204" pitchFamily="34" charset="0"/>
              </a:rPr>
              <a:t>Só “amor”: permissividade</a:t>
            </a:r>
          </a:p>
        </p:txBody>
      </p:sp>
      <p:pic>
        <p:nvPicPr>
          <p:cNvPr id="8" name="Picture 2" descr="Resultado de imagem para diamonds">
            <a:extLst>
              <a:ext uri="{FF2B5EF4-FFF2-40B4-BE49-F238E27FC236}">
                <a16:creationId xmlns:a16="http://schemas.microsoft.com/office/drawing/2014/main" id="{F20FFAF3-C54A-4339-A66E-B23AAF3B1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982" y="1425225"/>
            <a:ext cx="2729344" cy="1538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m para jogar a sujeira debaixo do tapete">
            <a:extLst>
              <a:ext uri="{FF2B5EF4-FFF2-40B4-BE49-F238E27FC236}">
                <a16:creationId xmlns:a16="http://schemas.microsoft.com/office/drawing/2014/main" id="{396EEC5E-EE81-4877-A540-AE9700874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528" y="3826179"/>
            <a:ext cx="2698624" cy="16355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13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974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5883779"/>
            <a:ext cx="12192000" cy="974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78564" y="279874"/>
            <a:ext cx="3110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</a:rPr>
              <a:t>Introdução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5CEDE45-7E44-4DB6-8781-5D293CBC2564}"/>
              </a:ext>
            </a:extLst>
          </p:cNvPr>
          <p:cNvSpPr/>
          <p:nvPr/>
        </p:nvSpPr>
        <p:spPr>
          <a:xfrm>
            <a:off x="1361499" y="1671582"/>
            <a:ext cx="9469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3600" spc="600" dirty="0">
                <a:latin typeface="Arial Rounded MT Bold" panose="020F0704030504030204" pitchFamily="34" charset="0"/>
              </a:rPr>
              <a:t>A fé é uma jornada do coração!</a:t>
            </a:r>
          </a:p>
        </p:txBody>
      </p:sp>
      <p:pic>
        <p:nvPicPr>
          <p:cNvPr id="1026" name="Picture 2" descr="Resultado de imagem para anel de noivado ouro">
            <a:extLst>
              <a:ext uri="{FF2B5EF4-FFF2-40B4-BE49-F238E27FC236}">
                <a16:creationId xmlns:a16="http://schemas.microsoft.com/office/drawing/2014/main" id="{3123EF56-2C63-410A-BF90-E9717C859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5" y="2855247"/>
            <a:ext cx="2867892" cy="2867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5D81427-4057-4C68-9FC3-64B97870FC0D}"/>
              </a:ext>
            </a:extLst>
          </p:cNvPr>
          <p:cNvSpPr/>
          <p:nvPr/>
        </p:nvSpPr>
        <p:spPr>
          <a:xfrm>
            <a:off x="669259" y="2939074"/>
            <a:ext cx="10853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dirty="0">
                <a:latin typeface="Arial Rounded MT Bold" panose="020F0704030504030204" pitchFamily="34" charset="0"/>
              </a:rPr>
              <a:t>Um anel de noivado é uma demonstração de fé e não de explicação da fé!</a:t>
            </a:r>
          </a:p>
        </p:txBody>
      </p:sp>
    </p:spTree>
    <p:extLst>
      <p:ext uri="{BB962C8B-B14F-4D97-AF65-F5344CB8AC3E}">
        <p14:creationId xmlns:p14="http://schemas.microsoft.com/office/powerpoint/2010/main" val="416666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974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5883779"/>
            <a:ext cx="12192000" cy="974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78564" y="279874"/>
            <a:ext cx="3110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</a:rPr>
              <a:t>Texto base</a:t>
            </a:r>
          </a:p>
        </p:txBody>
      </p:sp>
      <p:sp>
        <p:nvSpPr>
          <p:cNvPr id="7" name="Retângulo 6"/>
          <p:cNvSpPr/>
          <p:nvPr/>
        </p:nvSpPr>
        <p:spPr>
          <a:xfrm>
            <a:off x="166255" y="1061206"/>
            <a:ext cx="11917893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>
                <a:latin typeface="Arial Rounded MT Bold" panose="020F0704030504030204" pitchFamily="34" charset="0"/>
              </a:rPr>
              <a:t>A fé mostra a realidade daquilo que esperamos; ela nos dá convicção de coisas que não vemos. Pela fé, pessoas em tempos passados obtiveram aprovação. Pela fé, entendemos que todo o universo foi formado pela palavra de Deus; assim, o que se vê originou-se daquilo que não se vê.</a:t>
            </a:r>
            <a:br>
              <a:rPr lang="pt-BR" sz="2800" dirty="0">
                <a:latin typeface="Arial Rounded MT Bold" panose="020F0704030504030204" pitchFamily="34" charset="0"/>
              </a:rPr>
            </a:br>
            <a:endParaRPr lang="pt-BR" sz="2800" dirty="0">
              <a:latin typeface="Arial Rounded MT Bold" panose="020F070403050403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</a:rPr>
              <a:t>Hebreus 11.1-3 NVT (Nova Versão Transformadora)</a:t>
            </a:r>
          </a:p>
        </p:txBody>
      </p:sp>
    </p:spTree>
    <p:extLst>
      <p:ext uri="{BB962C8B-B14F-4D97-AF65-F5344CB8AC3E}">
        <p14:creationId xmlns:p14="http://schemas.microsoft.com/office/powerpoint/2010/main" val="265768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974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5883779"/>
            <a:ext cx="12192000" cy="974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A953235-0244-40BC-8383-A37C92E1DCC8}"/>
              </a:ext>
            </a:extLst>
          </p:cNvPr>
          <p:cNvSpPr/>
          <p:nvPr/>
        </p:nvSpPr>
        <p:spPr>
          <a:xfrm>
            <a:off x="415640" y="1440814"/>
            <a:ext cx="107363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spc="300" dirty="0">
                <a:latin typeface="Arial Rounded MT Bold" panose="020F0704030504030204" pitchFamily="34" charset="0"/>
              </a:rPr>
              <a:t>Não temos reflexões sobre fé e amor.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3400C57-D701-47F2-991B-5E4ABE373830}"/>
              </a:ext>
            </a:extLst>
          </p:cNvPr>
          <p:cNvSpPr/>
          <p:nvPr/>
        </p:nvSpPr>
        <p:spPr>
          <a:xfrm>
            <a:off x="991070" y="2721114"/>
            <a:ext cx="107363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spc="300" dirty="0">
                <a:latin typeface="Arial Rounded MT Bold" panose="020F0704030504030204" pitchFamily="34" charset="0"/>
              </a:rPr>
              <a:t>A fé e o amor operacionalizados.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1EBBDF0-DF73-4E0C-9BE7-3F08831585D9}"/>
              </a:ext>
            </a:extLst>
          </p:cNvPr>
          <p:cNvSpPr/>
          <p:nvPr/>
        </p:nvSpPr>
        <p:spPr>
          <a:xfrm>
            <a:off x="415640" y="4249536"/>
            <a:ext cx="107363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4000" spc="300" dirty="0">
                <a:latin typeface="Arial Rounded MT Bold" panose="020F0704030504030204" pitchFamily="34" charset="0"/>
              </a:rPr>
              <a:t>Menos estudos e mais prática.</a:t>
            </a:r>
          </a:p>
        </p:txBody>
      </p:sp>
    </p:spTree>
    <p:extLst>
      <p:ext uri="{BB962C8B-B14F-4D97-AF65-F5344CB8AC3E}">
        <p14:creationId xmlns:p14="http://schemas.microsoft.com/office/powerpoint/2010/main" val="2181534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974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5883779"/>
            <a:ext cx="12192000" cy="974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2" name="Picture 4" descr="Resultado de imagem para jornada de AbraÃ£o">
            <a:extLst>
              <a:ext uri="{FF2B5EF4-FFF2-40B4-BE49-F238E27FC236}">
                <a16:creationId xmlns:a16="http://schemas.microsoft.com/office/drawing/2014/main" id="{25505FB0-B1F0-4DBB-A5DE-EDBD6DF7B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81" y="1014744"/>
            <a:ext cx="8377237" cy="486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72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571" y="558978"/>
            <a:ext cx="12190412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pt-BR" sz="4400" b="1" spc="300" dirty="0">
                <a:solidFill>
                  <a:schemeClr val="bg1">
                    <a:lumMod val="95000"/>
                  </a:schemeClr>
                </a:solidFill>
                <a:latin typeface="AdLib WGL4 BT" panose="04040805040B02020603" pitchFamily="82" charset="0"/>
              </a:rPr>
              <a:t>1: Ignorância pela vontade de Deus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078441" y="1487497"/>
            <a:ext cx="6347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dirty="0">
                <a:latin typeface="Arial Rounded MT Bold" panose="020F0704030504030204" pitchFamily="34" charset="0"/>
              </a:rPr>
              <a:t>Os significados de ignorância.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4191547-6262-4303-9305-4C97CBC1B287}"/>
              </a:ext>
            </a:extLst>
          </p:cNvPr>
          <p:cNvSpPr txBox="1"/>
          <p:nvPr/>
        </p:nvSpPr>
        <p:spPr>
          <a:xfrm>
            <a:off x="7200" y="6302326"/>
            <a:ext cx="12177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Fé transformadora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26ADB36-4477-4CCC-BAC2-350E00072317}"/>
              </a:ext>
            </a:extLst>
          </p:cNvPr>
          <p:cNvSpPr/>
          <p:nvPr/>
        </p:nvSpPr>
        <p:spPr>
          <a:xfrm>
            <a:off x="1078441" y="2318494"/>
            <a:ext cx="8355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dirty="0">
                <a:latin typeface="Arial Rounded MT Bold" panose="020F0704030504030204" pitchFamily="34" charset="0"/>
              </a:rPr>
              <a:t>Explicamos aquilo que entendemos.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42EC3F7-8FF8-4806-8082-EE4D40E51AF7}"/>
              </a:ext>
            </a:extLst>
          </p:cNvPr>
          <p:cNvSpPr/>
          <p:nvPr/>
        </p:nvSpPr>
        <p:spPr>
          <a:xfrm>
            <a:off x="2256077" y="3619195"/>
            <a:ext cx="8355398" cy="2213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dirty="0">
                <a:latin typeface="Arial Rounded MT Bold" panose="020F0704030504030204" pitchFamily="34" charset="0"/>
              </a:rPr>
              <a:t>A tendência humana:</a:t>
            </a:r>
          </a:p>
          <a:p>
            <a:pPr marL="457200" indent="-142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200" dirty="0">
                <a:latin typeface="Arial Rounded MT Bold" panose="020F0704030504030204" pitchFamily="34" charset="0"/>
              </a:rPr>
              <a:t>Ignorar o que importa</a:t>
            </a:r>
          </a:p>
          <a:p>
            <a:pPr marL="457200" indent="-142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200" dirty="0">
                <a:latin typeface="Arial Rounded MT Bold" panose="020F0704030504030204" pitchFamily="34" charset="0"/>
              </a:rPr>
              <a:t>Conhecer o que não é importante</a:t>
            </a:r>
          </a:p>
        </p:txBody>
      </p:sp>
    </p:spTree>
    <p:extLst>
      <p:ext uri="{BB962C8B-B14F-4D97-AF65-F5344CB8AC3E}">
        <p14:creationId xmlns:p14="http://schemas.microsoft.com/office/powerpoint/2010/main" val="4245718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974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5883779"/>
            <a:ext cx="12192000" cy="974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A953235-0244-40BC-8383-A37C92E1DCC8}"/>
              </a:ext>
            </a:extLst>
          </p:cNvPr>
          <p:cNvSpPr/>
          <p:nvPr/>
        </p:nvSpPr>
        <p:spPr>
          <a:xfrm>
            <a:off x="235526" y="997464"/>
            <a:ext cx="1176250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latin typeface="Arial Rounded MT Bold" panose="020F0704030504030204" pitchFamily="34" charset="0"/>
              </a:rPr>
              <a:t>1Co 2.10-13</a:t>
            </a:r>
          </a:p>
          <a:p>
            <a:pPr>
              <a:lnSpc>
                <a:spcPct val="150000"/>
              </a:lnSpc>
            </a:pPr>
            <a:endParaRPr lang="pt-BR" sz="2800" dirty="0"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800" dirty="0">
                <a:latin typeface="Arial Rounded MT Bold" panose="020F0704030504030204" pitchFamily="34" charset="0"/>
              </a:rPr>
              <a:t>Mas foi a nós que </a:t>
            </a:r>
            <a:r>
              <a:rPr lang="pt-BR" sz="2800" i="1" dirty="0">
                <a:latin typeface="Arial Rounded MT Bold" panose="020F0704030504030204" pitchFamily="34" charset="0"/>
              </a:rPr>
              <a:t>Deus revelou estas coisas por seu Espírito</a:t>
            </a:r>
            <a:r>
              <a:rPr lang="pt-BR" sz="2800" dirty="0">
                <a:latin typeface="Arial Rounded MT Bold" panose="020F0704030504030204" pitchFamily="34" charset="0"/>
              </a:rPr>
              <a:t>. Pois o Espírito sonda todas as coisas, até os segredos mais profundos de Deus. Pois quem conhece os pensamentos de uma pessoa, senão o próprio espírito dela? Da mesma forma, ninguém conhece os pensamentos de Deus, senão o Espírito de Deus. </a:t>
            </a:r>
            <a:endParaRPr lang="pt-BR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7705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5233</TotalTime>
  <Words>713</Words>
  <Application>Microsoft Office PowerPoint</Application>
  <PresentationFormat>Widescreen</PresentationFormat>
  <Paragraphs>76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0" baseType="lpstr">
      <vt:lpstr>AdLib WGL4 BT</vt:lpstr>
      <vt:lpstr>Algerian</vt:lpstr>
      <vt:lpstr>Arial</vt:lpstr>
      <vt:lpstr>Arial Rounded MT Bold</vt:lpstr>
      <vt:lpstr>Bauhaus 93</vt:lpstr>
      <vt:lpstr>Calibri</vt:lpstr>
      <vt:lpstr>Calibri Light</vt:lpstr>
      <vt:lpstr>Tahoma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FARIAS</dc:creator>
  <cp:lastModifiedBy>Pedro Jorge</cp:lastModifiedBy>
  <cp:revision>148</cp:revision>
  <dcterms:created xsi:type="dcterms:W3CDTF">2017-04-15T13:36:36Z</dcterms:created>
  <dcterms:modified xsi:type="dcterms:W3CDTF">2018-05-16T17:18:36Z</dcterms:modified>
</cp:coreProperties>
</file>